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3" r:id="rId2"/>
    <p:sldId id="274" r:id="rId3"/>
    <p:sldId id="275" r:id="rId4"/>
    <p:sldId id="276" r:id="rId5"/>
    <p:sldId id="277" r:id="rId6"/>
    <p:sldId id="278" r:id="rId7"/>
    <p:sldId id="279" r:id="rId8"/>
    <p:sldId id="280" r:id="rId9"/>
    <p:sldId id="28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5" autoAdjust="0"/>
    <p:restoredTop sz="94660"/>
  </p:normalViewPr>
  <p:slideViewPr>
    <p:cSldViewPr snapToGrid="0">
      <p:cViewPr varScale="1">
        <p:scale>
          <a:sx n="65" d="100"/>
          <a:sy n="65" d="100"/>
        </p:scale>
        <p:origin x="96" y="10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tif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90CF2-EBCE-4598-97BA-6CCDB77007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0EE3AD4-1394-41A3-A53C-5A6016F8E5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046C81-4943-43CC-9785-FEA70BDAD7EA}"/>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5" name="Footer Placeholder 4">
            <a:extLst>
              <a:ext uri="{FF2B5EF4-FFF2-40B4-BE49-F238E27FC236}">
                <a16:creationId xmlns:a16="http://schemas.microsoft.com/office/drawing/2014/main" id="{7A4CA551-8081-4558-A767-B3806F023E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5A7044-A480-4E40-AB55-9E182456B9D9}"/>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1349880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4B94B-A7BE-43FC-B6F6-52D88000D5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BCE3280-FBF0-4FDD-9730-DA58581D30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5DFD67-B269-482D-B541-87C137F60288}"/>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5" name="Footer Placeholder 4">
            <a:extLst>
              <a:ext uri="{FF2B5EF4-FFF2-40B4-BE49-F238E27FC236}">
                <a16:creationId xmlns:a16="http://schemas.microsoft.com/office/drawing/2014/main" id="{24705179-7D7F-42FE-9437-72C308D1BF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7BC16-2AF9-4E8A-90E2-095D0143942A}"/>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2547365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B49EC3-F59A-4F83-BE76-ED9AE0E8061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7CB113A-5D26-4157-B3FE-41292608BF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6D34B2-D3F5-4358-AFDC-76E526F10BEF}"/>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5" name="Footer Placeholder 4">
            <a:extLst>
              <a:ext uri="{FF2B5EF4-FFF2-40B4-BE49-F238E27FC236}">
                <a16:creationId xmlns:a16="http://schemas.microsoft.com/office/drawing/2014/main" id="{0F53B5D4-AAE9-455C-8D44-C6E37FA0E0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59C2D4-D1E8-4380-BCA4-250F67A01A45}"/>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97777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469FA-B493-4BE7-8E1E-5442ABBD5A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4C86E2-4D16-4264-A48B-6AE951654C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AD5397-0F2A-4E68-B961-BF1F492248EF}"/>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5" name="Footer Placeholder 4">
            <a:extLst>
              <a:ext uri="{FF2B5EF4-FFF2-40B4-BE49-F238E27FC236}">
                <a16:creationId xmlns:a16="http://schemas.microsoft.com/office/drawing/2014/main" id="{751C40B8-D1EB-428D-8615-9AC3F996C2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AB6757-44AA-4CB9-84E4-89FEDC193756}"/>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2760190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EA4E5-7E60-45D9-8970-851385B3BE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047F3D0-F99B-4E10-BA49-1032F75611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3910C5-2952-412D-9349-BD2EE308FAF5}"/>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5" name="Footer Placeholder 4">
            <a:extLst>
              <a:ext uri="{FF2B5EF4-FFF2-40B4-BE49-F238E27FC236}">
                <a16:creationId xmlns:a16="http://schemas.microsoft.com/office/drawing/2014/main" id="{F72BD685-329B-40D8-940A-89E091DB32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6F42AB-46E4-40C0-ACEF-33DEC23FDD10}"/>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4023793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F5970-0DDF-4F4E-A112-548CADEFFB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413CF9-881E-43D6-91B2-88BC7E6C8F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693E8F2-D800-48B5-8EF3-E10EC0F825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D098D0-0562-40B7-BA49-1F72CF87A6FE}"/>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6" name="Footer Placeholder 5">
            <a:extLst>
              <a:ext uri="{FF2B5EF4-FFF2-40B4-BE49-F238E27FC236}">
                <a16:creationId xmlns:a16="http://schemas.microsoft.com/office/drawing/2014/main" id="{18DCA1F1-CF86-4CF1-AEC0-D52D21E12C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05F274-C0C0-434E-B799-446A24275D87}"/>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39801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26E51-FB0D-4622-BFE0-ECDB5CB9EC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D84C08-6B09-44CC-AF54-D87AFD87D2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5543F-269E-468F-A06D-0CB6B5F1FF5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BEE63C2-A2F8-4677-B6DB-FC53746A9E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9EA0F3-9315-49A6-85EA-73A0B506FAA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A96ECF-5117-4A30-80E6-F599B607F32F}"/>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8" name="Footer Placeholder 7">
            <a:extLst>
              <a:ext uri="{FF2B5EF4-FFF2-40B4-BE49-F238E27FC236}">
                <a16:creationId xmlns:a16="http://schemas.microsoft.com/office/drawing/2014/main" id="{B9366AB2-2ECC-4D7E-9243-B88124705C1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5CB131-CA11-4EB6-BB10-2DBE611DD5A0}"/>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819436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F6E70-E8F0-4B14-A3B9-F4F00D54C1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036E90-FCA9-4A43-999D-44AA424658A4}"/>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4" name="Footer Placeholder 3">
            <a:extLst>
              <a:ext uri="{FF2B5EF4-FFF2-40B4-BE49-F238E27FC236}">
                <a16:creationId xmlns:a16="http://schemas.microsoft.com/office/drawing/2014/main" id="{CD66D585-86C7-493F-9C54-3330AD22F3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D2189E-7611-44F7-9BB7-EFC58DAE9E45}"/>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3199588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B1BF47-9EE2-452C-B261-4212E359CFC0}"/>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3" name="Footer Placeholder 2">
            <a:extLst>
              <a:ext uri="{FF2B5EF4-FFF2-40B4-BE49-F238E27FC236}">
                <a16:creationId xmlns:a16="http://schemas.microsoft.com/office/drawing/2014/main" id="{BED096CA-F940-400A-85B8-C255CD3059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9CE6532-C976-4BF4-8AAC-3E40036D1A15}"/>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1880038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05A43-4592-44D1-8A2A-CBD0F18F14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F3C8DD-D8AF-4A5C-B180-7D5D39576C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0A4EE6B-9B0C-44F4-889C-0718FA3C02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83D3AE-3098-49DE-B0C2-76E6A08952CC}"/>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6" name="Footer Placeholder 5">
            <a:extLst>
              <a:ext uri="{FF2B5EF4-FFF2-40B4-BE49-F238E27FC236}">
                <a16:creationId xmlns:a16="http://schemas.microsoft.com/office/drawing/2014/main" id="{8AAD7774-3CC7-4D1B-B65D-0B53D65CE6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C06069-AEB2-4DB4-8C5F-A4B55610E5B4}"/>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1400119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E478B-6D94-4D17-AC01-B6285304DD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331F965-E2E2-4D80-B0DC-B6C027EC03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9FE04A7-AAC8-478A-B2D9-5063DFDC3C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86D564-1F1E-45D5-992A-942E04076028}"/>
              </a:ext>
            </a:extLst>
          </p:cNvPr>
          <p:cNvSpPr>
            <a:spLocks noGrp="1"/>
          </p:cNvSpPr>
          <p:nvPr>
            <p:ph type="dt" sz="half" idx="10"/>
          </p:nvPr>
        </p:nvSpPr>
        <p:spPr/>
        <p:txBody>
          <a:bodyPr/>
          <a:lstStyle/>
          <a:p>
            <a:fld id="{39C21DB1-95E6-465A-9032-CCC5E685F71E}" type="datetimeFigureOut">
              <a:rPr lang="en-US" smtClean="0"/>
              <a:t>10/7/2021</a:t>
            </a:fld>
            <a:endParaRPr lang="en-US"/>
          </a:p>
        </p:txBody>
      </p:sp>
      <p:sp>
        <p:nvSpPr>
          <p:cNvPr id="6" name="Footer Placeholder 5">
            <a:extLst>
              <a:ext uri="{FF2B5EF4-FFF2-40B4-BE49-F238E27FC236}">
                <a16:creationId xmlns:a16="http://schemas.microsoft.com/office/drawing/2014/main" id="{1965442B-3FF0-4CEB-ADD1-2DC52A226A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45755C-5D29-47D7-9105-3DBF489B8005}"/>
              </a:ext>
            </a:extLst>
          </p:cNvPr>
          <p:cNvSpPr>
            <a:spLocks noGrp="1"/>
          </p:cNvSpPr>
          <p:nvPr>
            <p:ph type="sldNum" sz="quarter" idx="12"/>
          </p:nvPr>
        </p:nvSpPr>
        <p:spPr/>
        <p:txBody>
          <a:bodyPr/>
          <a:lstStyle/>
          <a:p>
            <a:fld id="{5422BB68-C124-4427-BFFA-94652F47BD93}" type="slidenum">
              <a:rPr lang="en-US" smtClean="0"/>
              <a:t>‹#›</a:t>
            </a:fld>
            <a:endParaRPr lang="en-US"/>
          </a:p>
        </p:txBody>
      </p:sp>
    </p:spTree>
    <p:extLst>
      <p:ext uri="{BB962C8B-B14F-4D97-AF65-F5344CB8AC3E}">
        <p14:creationId xmlns:p14="http://schemas.microsoft.com/office/powerpoint/2010/main" val="3906519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E89D40-9351-43DB-828E-C1473EB419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B5F1DA2-67B2-4854-92CF-4ED245C187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32E30-31B2-4C79-8FA1-0A9F7AE865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C21DB1-95E6-465A-9032-CCC5E685F71E}" type="datetimeFigureOut">
              <a:rPr lang="en-US" smtClean="0"/>
              <a:t>10/7/2021</a:t>
            </a:fld>
            <a:endParaRPr lang="en-US"/>
          </a:p>
        </p:txBody>
      </p:sp>
      <p:sp>
        <p:nvSpPr>
          <p:cNvPr id="5" name="Footer Placeholder 4">
            <a:extLst>
              <a:ext uri="{FF2B5EF4-FFF2-40B4-BE49-F238E27FC236}">
                <a16:creationId xmlns:a16="http://schemas.microsoft.com/office/drawing/2014/main" id="{414F31F6-1A07-43DB-AD48-249B06B5D3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DB6AA7C-67C4-4D9B-95D5-23E80CB49B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22BB68-C124-4427-BFFA-94652F47BD93}" type="slidenum">
              <a:rPr lang="en-US" smtClean="0"/>
              <a:t>‹#›</a:t>
            </a:fld>
            <a:endParaRPr lang="en-US"/>
          </a:p>
        </p:txBody>
      </p:sp>
    </p:spTree>
    <p:extLst>
      <p:ext uri="{BB962C8B-B14F-4D97-AF65-F5344CB8AC3E}">
        <p14:creationId xmlns:p14="http://schemas.microsoft.com/office/powerpoint/2010/main" val="41134211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tiff"/><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Text Box 30">
            <a:extLst>
              <a:ext uri="{FF2B5EF4-FFF2-40B4-BE49-F238E27FC236}">
                <a16:creationId xmlns:a16="http://schemas.microsoft.com/office/drawing/2014/main" id="{53571295-1954-4F4B-845D-D6CAF1D1546A}"/>
              </a:ext>
            </a:extLst>
          </p:cNvPr>
          <p:cNvSpPr txBox="1">
            <a:spLocks noGrp="1" noChangeArrowheads="1"/>
          </p:cNvSpPr>
          <p:nvPr>
            <p:ph type="title"/>
          </p:nvPr>
        </p:nvSpPr>
        <p:spPr bwMode="auto">
          <a:xfrm>
            <a:off x="1322389" y="46029"/>
            <a:ext cx="7983844" cy="1255728"/>
          </a:xfrm>
          <a:prstGeom prst="rect">
            <a:avLst/>
          </a:prstGeom>
          <a:noFill/>
          <a:ln w="9525">
            <a:noFill/>
            <a:miter lim="800000"/>
            <a:headEnd/>
            <a:tailEnd/>
          </a:ln>
          <a:effectLst/>
        </p:spPr>
        <p:txBody>
          <a:bodyPr wrap="square" anchor="ctr">
            <a:spAutoFit/>
          </a:bodyPr>
          <a:lstStyle/>
          <a:p>
            <a:pPr algn="ctr">
              <a:spcBef>
                <a:spcPts val="0"/>
              </a:spcBef>
              <a:defRPr/>
            </a:pPr>
            <a:r>
              <a:rPr lang="en-US" sz="2800" b="1" dirty="0">
                <a:cs typeface="Arial" pitchFamily="34" charset="0"/>
              </a:rPr>
              <a:t>Multi-dimensional Modeling of Interactions between Nutrients and Riparian Vegetation for Improved Riverine Ecosystem Management</a:t>
            </a:r>
          </a:p>
        </p:txBody>
      </p:sp>
      <p:sp>
        <p:nvSpPr>
          <p:cNvPr id="9" name="Text Box 29">
            <a:extLst>
              <a:ext uri="{FF2B5EF4-FFF2-40B4-BE49-F238E27FC236}">
                <a16:creationId xmlns:a16="http://schemas.microsoft.com/office/drawing/2014/main" id="{7E10E3FF-2472-4FA1-9E31-E47EB772AD8A}"/>
              </a:ext>
            </a:extLst>
          </p:cNvPr>
          <p:cNvSpPr txBox="1">
            <a:spLocks noChangeArrowheads="1"/>
          </p:cNvSpPr>
          <p:nvPr/>
        </p:nvSpPr>
        <p:spPr bwMode="auto">
          <a:xfrm>
            <a:off x="1391879" y="2151727"/>
            <a:ext cx="9408242" cy="2554545"/>
          </a:xfrm>
          <a:prstGeom prst="rect">
            <a:avLst/>
          </a:prstGeom>
          <a:noFill/>
          <a:ln w="9525">
            <a:noFill/>
            <a:miter lim="800000"/>
            <a:headEnd/>
            <a:tailEnd/>
          </a:ln>
        </p:spPr>
        <p:txBody>
          <a:bodyPr wrap="square">
            <a:spAutoFit/>
          </a:bodyPr>
          <a:lstStyle/>
          <a:p>
            <a:pPr algn="ctr">
              <a:spcBef>
                <a:spcPct val="50000"/>
              </a:spcBef>
            </a:pPr>
            <a:r>
              <a:rPr lang="en-US" sz="2800" b="1" dirty="0">
                <a:cs typeface="Arial" charset="0"/>
              </a:rPr>
              <a:t>PDT Lead: </a:t>
            </a:r>
            <a:r>
              <a:rPr lang="en-US" sz="2400" dirty="0">
                <a:cs typeface="Arial" charset="0"/>
              </a:rPr>
              <a:t>Todd Steissberg</a:t>
            </a:r>
          </a:p>
          <a:p>
            <a:pPr algn="ctr">
              <a:spcBef>
                <a:spcPct val="50000"/>
              </a:spcBef>
            </a:pPr>
            <a:r>
              <a:rPr lang="en-US" sz="2800" b="1" dirty="0">
                <a:cs typeface="Arial" charset="0"/>
              </a:rPr>
              <a:t>Product Development Team: </a:t>
            </a:r>
            <a:r>
              <a:rPr lang="en-US" sz="2400" dirty="0">
                <a:cs typeface="Arial" charset="0"/>
              </a:rPr>
              <a:t>Billy Johnson, Zhonglong Zhang, Alex Sanchez, Mark Jensen, Chuck Theiling</a:t>
            </a:r>
          </a:p>
          <a:p>
            <a:pPr algn="ctr">
              <a:spcBef>
                <a:spcPct val="50000"/>
              </a:spcBef>
            </a:pPr>
            <a:r>
              <a:rPr lang="en-US" sz="2800" b="1" dirty="0">
                <a:cs typeface="Arial" charset="0"/>
              </a:rPr>
              <a:t>Corps District Collaboration: </a:t>
            </a:r>
            <a:r>
              <a:rPr lang="en-US" sz="2400" u="sng" dirty="0">
                <a:cs typeface="Arial" charset="0"/>
              </a:rPr>
              <a:t>Brian </a:t>
            </a:r>
            <a:r>
              <a:rPr lang="en-US" sz="2400" u="sng" dirty="0" err="1">
                <a:cs typeface="Arial" charset="0"/>
              </a:rPr>
              <a:t>Zettle</a:t>
            </a:r>
            <a:r>
              <a:rPr lang="en-US" sz="2400" u="sng" dirty="0">
                <a:cs typeface="Arial" charset="0"/>
              </a:rPr>
              <a:t> (CoP Lead)</a:t>
            </a:r>
            <a:r>
              <a:rPr lang="en-US" sz="2400" dirty="0">
                <a:cs typeface="Arial" charset="0"/>
              </a:rPr>
              <a:t>, Chris Solek (Los Angeles District), Craig Evans (St. Paul District), Jeff Tripe (Kansas District)</a:t>
            </a:r>
            <a:endParaRPr lang="en-US" sz="2400" b="1" i="1" dirty="0">
              <a:solidFill>
                <a:srgbClr val="FF0000"/>
              </a:solidFill>
            </a:endParaRPr>
          </a:p>
        </p:txBody>
      </p:sp>
    </p:spTree>
    <p:extLst>
      <p:ext uri="{BB962C8B-B14F-4D97-AF65-F5344CB8AC3E}">
        <p14:creationId xmlns:p14="http://schemas.microsoft.com/office/powerpoint/2010/main" val="3691068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Title 1">
            <a:extLst>
              <a:ext uri="{FF2B5EF4-FFF2-40B4-BE49-F238E27FC236}">
                <a16:creationId xmlns:a16="http://schemas.microsoft.com/office/drawing/2014/main" id="{68750F9C-073D-4385-9CCD-3F1DCA4635F1}"/>
              </a:ext>
            </a:extLst>
          </p:cNvPr>
          <p:cNvSpPr>
            <a:spLocks noGrp="1"/>
          </p:cNvSpPr>
          <p:nvPr>
            <p:ph type="title"/>
          </p:nvPr>
        </p:nvSpPr>
        <p:spPr>
          <a:xfrm>
            <a:off x="1322388" y="11113"/>
            <a:ext cx="8099425" cy="1325562"/>
          </a:xfrm>
        </p:spPr>
        <p:txBody>
          <a:bodyPr/>
          <a:lstStyle/>
          <a:p>
            <a:pPr algn="ctr"/>
            <a:r>
              <a:rPr lang="en-US" b="1" dirty="0"/>
              <a:t>Project Purpose - Recap</a:t>
            </a:r>
            <a:br>
              <a:rPr lang="en-US" b="1" dirty="0"/>
            </a:br>
            <a:endParaRPr lang="en-US" sz="1600" b="1" dirty="0">
              <a:solidFill>
                <a:srgbClr val="FF0000"/>
              </a:solidFill>
            </a:endParaRPr>
          </a:p>
        </p:txBody>
      </p:sp>
      <p:sp>
        <p:nvSpPr>
          <p:cNvPr id="9" name="Content Placeholder 4">
            <a:extLst>
              <a:ext uri="{FF2B5EF4-FFF2-40B4-BE49-F238E27FC236}">
                <a16:creationId xmlns:a16="http://schemas.microsoft.com/office/drawing/2014/main" id="{D79197E3-E4D0-45BD-A7CF-1AF3EE38711D}"/>
              </a:ext>
            </a:extLst>
          </p:cNvPr>
          <p:cNvSpPr>
            <a:spLocks noGrp="1"/>
          </p:cNvSpPr>
          <p:nvPr>
            <p:ph idx="1"/>
          </p:nvPr>
        </p:nvSpPr>
        <p:spPr>
          <a:xfrm>
            <a:off x="1322388" y="1456156"/>
            <a:ext cx="9709406" cy="4648200"/>
          </a:xfrm>
        </p:spPr>
        <p:txBody>
          <a:bodyPr>
            <a:normAutofit lnSpcReduction="10000"/>
          </a:bodyPr>
          <a:lstStyle/>
          <a:p>
            <a:r>
              <a:rPr lang="en-US" sz="2400" dirty="0">
                <a:cs typeface="Arial" panose="020B0604020202020204" pitchFamily="34" charset="0"/>
              </a:rPr>
              <a:t>SON: 2015-ER-1 - Multi-dimensional Modeling of Interactions between Nutrients and Riparian Vegetation for Improved Riverine Ecosystem Management</a:t>
            </a:r>
          </a:p>
          <a:p>
            <a:r>
              <a:rPr lang="en-US" sz="2400" dirty="0">
                <a:cs typeface="Arial" panose="020B0604020202020204" pitchFamily="34" charset="0"/>
              </a:rPr>
              <a:t>Need:</a:t>
            </a:r>
          </a:p>
          <a:p>
            <a:pPr lvl="1"/>
            <a:r>
              <a:rPr lang="en-US" sz="2000" dirty="0">
                <a:cs typeface="Arial" panose="020B0604020202020204" pitchFamily="34" charset="0"/>
              </a:rPr>
              <a:t>The Corps needs a science-based, defensible tool to quantify ecosystem benefits to the aquatic environment and to riparian buffers that result from ecosystem restoration projects.</a:t>
            </a:r>
          </a:p>
          <a:p>
            <a:r>
              <a:rPr lang="en-US" sz="2400" dirty="0">
                <a:cs typeface="Arial" panose="020B0604020202020204" pitchFamily="34" charset="0"/>
              </a:rPr>
              <a:t>Purpose:</a:t>
            </a:r>
          </a:p>
          <a:p>
            <a:pPr lvl="1"/>
            <a:r>
              <a:rPr lang="en-US" sz="2000" dirty="0">
                <a:cs typeface="Arial" panose="020B0604020202020204" pitchFamily="34" charset="0"/>
              </a:rPr>
              <a:t>Improve Vegetation Mapping - Riparian vegetation can be better represented by 2D meshes than by simple 1D cross-sections. </a:t>
            </a:r>
          </a:p>
          <a:p>
            <a:pPr lvl="1"/>
            <a:r>
              <a:rPr lang="en-US" sz="2000" dirty="0">
                <a:cs typeface="Arial" charset="0"/>
              </a:rPr>
              <a:t>Improve Vegetation Modeling - Integrating water quality and riparian vegetation modeling into the multi-dimensional hydrodynamic model (HEC-RAS-2D) will be better able to model </a:t>
            </a:r>
            <a:r>
              <a:rPr lang="en-US" sz="2000" dirty="0">
                <a:cs typeface="Arial" panose="020B0604020202020204" pitchFamily="34" charset="0"/>
              </a:rPr>
              <a:t>nutrients and riparian vegetation, and their </a:t>
            </a:r>
            <a:r>
              <a:rPr lang="en-US" sz="2000" dirty="0">
                <a:cs typeface="Arial" charset="0"/>
              </a:rPr>
              <a:t>interactions</a:t>
            </a:r>
            <a:r>
              <a:rPr lang="en-US" sz="2000" dirty="0">
                <a:cs typeface="Arial" panose="020B0604020202020204" pitchFamily="34" charset="0"/>
              </a:rPr>
              <a:t> in both aquatic systems and floodplains.</a:t>
            </a:r>
          </a:p>
          <a:p>
            <a:endParaRPr lang="en-US" sz="3200" dirty="0">
              <a:cs typeface="Arial" panose="020B0604020202020204" pitchFamily="34" charset="0"/>
            </a:endParaRPr>
          </a:p>
        </p:txBody>
      </p:sp>
    </p:spTree>
    <p:extLst>
      <p:ext uri="{BB962C8B-B14F-4D97-AF65-F5344CB8AC3E}">
        <p14:creationId xmlns:p14="http://schemas.microsoft.com/office/powerpoint/2010/main" val="2699530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Benefits</a:t>
            </a:r>
            <a:endParaRPr lang="en-US" sz="14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Content Placeholder 4">
            <a:extLst>
              <a:ext uri="{FF2B5EF4-FFF2-40B4-BE49-F238E27FC236}">
                <a16:creationId xmlns:a16="http://schemas.microsoft.com/office/drawing/2014/main" id="{22633DA1-7D17-4648-A3B2-12912AC8E812}"/>
              </a:ext>
            </a:extLst>
          </p:cNvPr>
          <p:cNvSpPr>
            <a:spLocks noGrp="1"/>
          </p:cNvSpPr>
          <p:nvPr>
            <p:ph idx="1"/>
          </p:nvPr>
        </p:nvSpPr>
        <p:spPr>
          <a:xfrm>
            <a:off x="1079704" y="1488089"/>
            <a:ext cx="10032591" cy="4876800"/>
          </a:xfrm>
        </p:spPr>
        <p:txBody>
          <a:bodyPr>
            <a:normAutofit/>
          </a:bodyPr>
          <a:lstStyle/>
          <a:p>
            <a:r>
              <a:rPr lang="en-US" sz="2400" dirty="0">
                <a:cs typeface="Arial" panose="020B0604020202020204" pitchFamily="34" charset="0"/>
              </a:rPr>
              <a:t>Improves decision-making capabilities and reduces operations and maintenance costs</a:t>
            </a:r>
          </a:p>
          <a:p>
            <a:pPr lvl="1"/>
            <a:r>
              <a:rPr lang="en-US" sz="2000" dirty="0">
                <a:cs typeface="Arial" panose="020B0604020202020204" pitchFamily="34" charset="0"/>
              </a:rPr>
              <a:t>HEC-RAS models provide detailed river hydraulics data and maps (flow, velocity, and water levels). Integrating water quality capabilities leverages these capabilities and existing models to provide detailed hydraulics, water quality and riparian vegetation information for rivers.</a:t>
            </a:r>
          </a:p>
          <a:p>
            <a:pPr lvl="1"/>
            <a:r>
              <a:rPr lang="en-US" sz="2000" dirty="0">
                <a:cs typeface="Arial" panose="020B0604020202020204" pitchFamily="34" charset="0"/>
              </a:rPr>
              <a:t>HEC-RAS is already widely deployed for ecosystem restoration projects – as a hydraulic model. Additional vegetation and water quality capabilities provide critical short-term and long-term information about dynamic river systems. This helps in designing restoration projects that are stable and functional, while also reducing operations and maintenance costs.</a:t>
            </a:r>
          </a:p>
          <a:p>
            <a:r>
              <a:rPr lang="en-US" sz="2400" dirty="0">
                <a:cs typeface="Arial" panose="020B0604020202020204" pitchFamily="34" charset="0"/>
              </a:rPr>
              <a:t>Leverages existing models and expertise, reducing costs</a:t>
            </a:r>
          </a:p>
          <a:p>
            <a:pPr lvl="1"/>
            <a:r>
              <a:rPr lang="en-US" sz="2000" dirty="0">
                <a:cs typeface="Arial" panose="020B0604020202020204" pitchFamily="34" charset="0"/>
              </a:rPr>
              <a:t>HEC-RAS is widely deployed (100,000 downloads per year), with calibrated hydraulic models already applied to almost all rivers and streams in the U.S., thus reducing the cost of building WQ/vegetation models by at least 50%.</a:t>
            </a:r>
          </a:p>
        </p:txBody>
      </p:sp>
    </p:spTree>
    <p:extLst>
      <p:ext uri="{BB962C8B-B14F-4D97-AF65-F5344CB8AC3E}">
        <p14:creationId xmlns:p14="http://schemas.microsoft.com/office/powerpoint/2010/main" val="730966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solidFill>
                  <a:prstClr val="black"/>
                </a:solidFill>
              </a:rPr>
              <a:t>Approach</a:t>
            </a:r>
            <a:endParaRPr lang="en-US" sz="14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8" name="Content Placeholder 2">
            <a:extLst>
              <a:ext uri="{FF2B5EF4-FFF2-40B4-BE49-F238E27FC236}">
                <a16:creationId xmlns:a16="http://schemas.microsoft.com/office/drawing/2014/main" id="{6E23C594-BC23-40CA-9112-89DCEF70ACD2}"/>
              </a:ext>
            </a:extLst>
          </p:cNvPr>
          <p:cNvSpPr>
            <a:spLocks noGrp="1"/>
          </p:cNvSpPr>
          <p:nvPr>
            <p:ph idx="1"/>
          </p:nvPr>
        </p:nvSpPr>
        <p:spPr>
          <a:xfrm>
            <a:off x="745272" y="1299819"/>
            <a:ext cx="10611841" cy="5209118"/>
          </a:xfrm>
        </p:spPr>
        <p:txBody>
          <a:bodyPr wrap="square">
            <a:spAutoFit/>
          </a:bodyPr>
          <a:lstStyle/>
          <a:p>
            <a:pPr marL="231775" indent="-231775"/>
            <a:r>
              <a:rPr lang="en-US" sz="2400" dirty="0">
                <a:cs typeface="Arial" pitchFamily="34" charset="0"/>
              </a:rPr>
              <a:t>HEC-RAS 1D water quality and vegetation (RVSM) development tasks have been completed, including a Jupyter notebook UI for RVSM.</a:t>
            </a:r>
          </a:p>
          <a:p>
            <a:pPr marL="631825" lvl="1" indent="-231775"/>
            <a:r>
              <a:rPr lang="en-US" sz="2000" dirty="0">
                <a:cs typeface="Arial" pitchFamily="34" charset="0"/>
              </a:rPr>
              <a:t>These provide essential capabilities needed for current and future USACE studies.</a:t>
            </a:r>
          </a:p>
          <a:p>
            <a:pPr marL="231775" indent="-231775"/>
            <a:r>
              <a:rPr lang="en-US" sz="2400" dirty="0">
                <a:cs typeface="Arial" pitchFamily="34" charset="0"/>
              </a:rPr>
              <a:t>Develop 2D WQ as a separate program that will:</a:t>
            </a:r>
          </a:p>
          <a:p>
            <a:pPr marL="631825" lvl="1" indent="-231775"/>
            <a:r>
              <a:rPr lang="en-US" sz="2000" dirty="0">
                <a:cs typeface="Arial" pitchFamily="34" charset="0"/>
              </a:rPr>
              <a:t>Leverage existing and future HEC-RAS hydraulics models</a:t>
            </a:r>
          </a:p>
          <a:p>
            <a:pPr marL="631825" lvl="1" indent="-231775"/>
            <a:r>
              <a:rPr lang="en-US" sz="2000" dirty="0">
                <a:cs typeface="Arial" pitchFamily="34" charset="0"/>
              </a:rPr>
              <a:t>Allow independent development, distribution, and maintenance by EL staff</a:t>
            </a:r>
          </a:p>
          <a:p>
            <a:pPr marL="231775" indent="-231775"/>
            <a:r>
              <a:rPr lang="en-US" sz="2400" dirty="0">
                <a:cs typeface="Arial" pitchFamily="34" charset="0"/>
              </a:rPr>
              <a:t>The new approach will:</a:t>
            </a:r>
          </a:p>
          <a:p>
            <a:pPr marL="631825" lvl="1" indent="-231775"/>
            <a:r>
              <a:rPr lang="en-US" sz="2000" dirty="0">
                <a:cs typeface="Arial" pitchFamily="34" charset="0"/>
              </a:rPr>
              <a:t>Adapt and extend the 2D WQ transport module (“solver”) developed in FY19</a:t>
            </a:r>
          </a:p>
          <a:p>
            <a:pPr marL="631825" lvl="1" indent="-231775"/>
            <a:r>
              <a:rPr lang="en-US" sz="2000" dirty="0">
                <a:cs typeface="Arial" pitchFamily="34" charset="0"/>
              </a:rPr>
              <a:t>Improve and utilize EL’s CLEARWATER modules (TSM, NSM, etc.)</a:t>
            </a:r>
          </a:p>
          <a:p>
            <a:pPr marL="231775" indent="-231775"/>
            <a:r>
              <a:rPr lang="en-US" sz="2400" dirty="0">
                <a:cs typeface="Arial" pitchFamily="34" charset="0"/>
              </a:rPr>
              <a:t>Components:</a:t>
            </a:r>
          </a:p>
          <a:p>
            <a:pPr marL="631825" lvl="1" indent="-231775"/>
            <a:r>
              <a:rPr lang="en-US" sz="2000" dirty="0">
                <a:cs typeface="Arial" pitchFamily="34" charset="0"/>
              </a:rPr>
              <a:t>2D WQ transport module</a:t>
            </a:r>
          </a:p>
          <a:p>
            <a:pPr marL="631825" lvl="1" indent="-231775"/>
            <a:r>
              <a:rPr lang="en-US" sz="2000" dirty="0">
                <a:cs typeface="Arial" pitchFamily="34" charset="0"/>
              </a:rPr>
              <a:t>CLEARWATER modules</a:t>
            </a:r>
          </a:p>
          <a:p>
            <a:pPr marL="631825" lvl="1" indent="-231775"/>
            <a:r>
              <a:rPr lang="en-US" sz="2000" dirty="0">
                <a:cs typeface="Arial" pitchFamily="34" charset="0"/>
              </a:rPr>
              <a:t>Python computational framework</a:t>
            </a:r>
          </a:p>
          <a:p>
            <a:pPr marL="631825" lvl="1" indent="-231775"/>
            <a:r>
              <a:rPr lang="en-US" sz="2000" dirty="0">
                <a:cs typeface="Arial" pitchFamily="34" charset="0"/>
              </a:rPr>
              <a:t>Jupyter notebook interface</a:t>
            </a:r>
          </a:p>
        </p:txBody>
      </p:sp>
    </p:spTree>
    <p:extLst>
      <p:ext uri="{BB962C8B-B14F-4D97-AF65-F5344CB8AC3E}">
        <p14:creationId xmlns:p14="http://schemas.microsoft.com/office/powerpoint/2010/main" val="1726587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b="1" dirty="0"/>
              <a:t>Approach</a:t>
            </a:r>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pic>
        <p:nvPicPr>
          <p:cNvPr id="8" name="Picture 7">
            <a:extLst>
              <a:ext uri="{FF2B5EF4-FFF2-40B4-BE49-F238E27FC236}">
                <a16:creationId xmlns:a16="http://schemas.microsoft.com/office/drawing/2014/main" id="{E43187CD-EA0C-47B2-8558-D08A5BE32F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1708" y="1168349"/>
            <a:ext cx="4168035" cy="5391528"/>
          </a:xfrm>
          <a:prstGeom prst="rect">
            <a:avLst/>
          </a:prstGeom>
        </p:spPr>
      </p:pic>
      <p:pic>
        <p:nvPicPr>
          <p:cNvPr id="9" name="Picture 3">
            <a:extLst>
              <a:ext uri="{FF2B5EF4-FFF2-40B4-BE49-F238E27FC236}">
                <a16:creationId xmlns:a16="http://schemas.microsoft.com/office/drawing/2014/main" id="{E216CFB2-B0F2-4A6B-BB43-037E84B38A70}"/>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025822" y="1299819"/>
            <a:ext cx="3951417" cy="2948755"/>
          </a:xfrm>
          <a:prstGeom prst="rect">
            <a:avLst/>
          </a:prstGeom>
          <a:noFill/>
          <a:ln w="38100">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14" name="Picture 13">
            <a:extLst>
              <a:ext uri="{FF2B5EF4-FFF2-40B4-BE49-F238E27FC236}">
                <a16:creationId xmlns:a16="http://schemas.microsoft.com/office/drawing/2014/main" id="{CB6F5E1B-166D-4AED-9161-5D095ECFE4D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25823" y="4136171"/>
            <a:ext cx="4718505" cy="2307319"/>
          </a:xfrm>
          <a:prstGeom prst="rect">
            <a:avLst/>
          </a:prstGeom>
          <a:ln w="38100">
            <a:solidFill>
              <a:schemeClr val="tx1"/>
            </a:solidFill>
          </a:ln>
        </p:spPr>
      </p:pic>
      <p:pic>
        <p:nvPicPr>
          <p:cNvPr id="13" name="Picture 12">
            <a:extLst>
              <a:ext uri="{FF2B5EF4-FFF2-40B4-BE49-F238E27FC236}">
                <a16:creationId xmlns:a16="http://schemas.microsoft.com/office/drawing/2014/main" id="{16A2CC5A-542D-4C74-A0BC-E50D38A88CFF}"/>
              </a:ext>
            </a:extLst>
          </p:cNvPr>
          <p:cNvPicPr>
            <a:picLocks noChangeAspect="1"/>
          </p:cNvPicPr>
          <p:nvPr/>
        </p:nvPicPr>
        <p:blipFill>
          <a:blip r:embed="rId7"/>
          <a:stretch>
            <a:fillRect/>
          </a:stretch>
        </p:blipFill>
        <p:spPr>
          <a:xfrm>
            <a:off x="8789086" y="3615497"/>
            <a:ext cx="3402914" cy="2827993"/>
          </a:xfrm>
          <a:prstGeom prst="rect">
            <a:avLst/>
          </a:prstGeom>
          <a:ln w="38100">
            <a:solidFill>
              <a:schemeClr val="tx1"/>
            </a:solidFill>
          </a:ln>
        </p:spPr>
      </p:pic>
      <p:pic>
        <p:nvPicPr>
          <p:cNvPr id="11" name="Picture 10">
            <a:extLst>
              <a:ext uri="{FF2B5EF4-FFF2-40B4-BE49-F238E27FC236}">
                <a16:creationId xmlns:a16="http://schemas.microsoft.com/office/drawing/2014/main" id="{3EDC923C-3C14-4F8E-B487-5FC41942EA0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924757" y="1299819"/>
            <a:ext cx="4267244" cy="2844829"/>
          </a:xfrm>
          <a:prstGeom prst="rect">
            <a:avLst/>
          </a:prstGeom>
          <a:ln w="38100">
            <a:solidFill>
              <a:schemeClr val="tx1"/>
            </a:solidFill>
          </a:ln>
        </p:spPr>
      </p:pic>
    </p:spTree>
    <p:extLst>
      <p:ext uri="{BB962C8B-B14F-4D97-AF65-F5344CB8AC3E}">
        <p14:creationId xmlns:p14="http://schemas.microsoft.com/office/powerpoint/2010/main" val="3391541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9" name="Title 1">
            <a:extLst>
              <a:ext uri="{FF2B5EF4-FFF2-40B4-BE49-F238E27FC236}">
                <a16:creationId xmlns:a16="http://schemas.microsoft.com/office/drawing/2014/main" id="{7ABB5AEC-ED76-444F-A34A-FA8F0D7AE50E}"/>
              </a:ext>
            </a:extLst>
          </p:cNvPr>
          <p:cNvSpPr>
            <a:spLocks noGrp="1"/>
          </p:cNvSpPr>
          <p:nvPr>
            <p:ph type="title"/>
          </p:nvPr>
        </p:nvSpPr>
        <p:spPr>
          <a:xfrm>
            <a:off x="1322388" y="11113"/>
            <a:ext cx="8099425" cy="1325562"/>
          </a:xfrm>
        </p:spPr>
        <p:txBody>
          <a:bodyPr>
            <a:noAutofit/>
          </a:bodyPr>
          <a:lstStyle/>
          <a:p>
            <a:pPr algn="ctr"/>
            <a:r>
              <a:rPr lang="en-US" sz="4000" b="1" dirty="0"/>
              <a:t>Scheduled Products</a:t>
            </a:r>
            <a:br>
              <a:rPr lang="en-US" sz="4000" b="1" dirty="0"/>
            </a:br>
            <a:r>
              <a:rPr lang="en-US" sz="4000" b="1" dirty="0"/>
              <a:t>RAS 2D WQ Tasks, FY20-22</a:t>
            </a:r>
            <a:br>
              <a:rPr lang="en-US" sz="4000" b="1" dirty="0"/>
            </a:br>
            <a:endParaRPr lang="en-US" sz="1400" b="1" dirty="0">
              <a:solidFill>
                <a:srgbClr val="FF0000"/>
              </a:solidFill>
            </a:endParaRPr>
          </a:p>
        </p:txBody>
      </p:sp>
      <p:graphicFrame>
        <p:nvGraphicFramePr>
          <p:cNvPr id="11" name="Table 4">
            <a:extLst>
              <a:ext uri="{FF2B5EF4-FFF2-40B4-BE49-F238E27FC236}">
                <a16:creationId xmlns:a16="http://schemas.microsoft.com/office/drawing/2014/main" id="{8107BA94-B22D-4100-A656-265FF1F4EF40}"/>
              </a:ext>
            </a:extLst>
          </p:cNvPr>
          <p:cNvGraphicFramePr>
            <a:graphicFrameLocks noGrp="1"/>
          </p:cNvGraphicFramePr>
          <p:nvPr>
            <p:extLst>
              <p:ext uri="{D42A27DB-BD31-4B8C-83A1-F6EECF244321}">
                <p14:modId xmlns:p14="http://schemas.microsoft.com/office/powerpoint/2010/main" val="922727014"/>
              </p:ext>
            </p:extLst>
          </p:nvPr>
        </p:nvGraphicFramePr>
        <p:xfrm>
          <a:off x="1585804" y="1740312"/>
          <a:ext cx="9020391" cy="4076079"/>
        </p:xfrm>
        <a:graphic>
          <a:graphicData uri="http://schemas.openxmlformats.org/drawingml/2006/table">
            <a:tbl>
              <a:tblPr firstRow="1" bandRow="1"/>
              <a:tblGrid>
                <a:gridCol w="747783">
                  <a:extLst>
                    <a:ext uri="{9D8B030D-6E8A-4147-A177-3AD203B41FA5}">
                      <a16:colId xmlns:a16="http://schemas.microsoft.com/office/drawing/2014/main" val="2785584400"/>
                    </a:ext>
                  </a:extLst>
                </a:gridCol>
                <a:gridCol w="6204456">
                  <a:extLst>
                    <a:ext uri="{9D8B030D-6E8A-4147-A177-3AD203B41FA5}">
                      <a16:colId xmlns:a16="http://schemas.microsoft.com/office/drawing/2014/main" val="1288367103"/>
                    </a:ext>
                  </a:extLst>
                </a:gridCol>
                <a:gridCol w="2068152">
                  <a:extLst>
                    <a:ext uri="{9D8B030D-6E8A-4147-A177-3AD203B41FA5}">
                      <a16:colId xmlns:a16="http://schemas.microsoft.com/office/drawing/2014/main" val="3478602623"/>
                    </a:ext>
                  </a:extLst>
                </a:gridCol>
              </a:tblGrid>
              <a:tr h="375473">
                <a:tc gridSpan="3">
                  <a:txBody>
                    <a:bodyPr/>
                    <a:lstStyle>
                      <a:lvl1pPr marL="0" algn="l" defTabSz="914400" rtl="0" eaLnBrk="1" latinLnBrk="0" hangingPunct="1">
                        <a:defRPr sz="1800" b="1" kern="1200">
                          <a:solidFill>
                            <a:schemeClr val="lt1"/>
                          </a:solidFill>
                          <a:latin typeface="Times New Roman"/>
                        </a:defRPr>
                      </a:lvl1pPr>
                      <a:lvl2pPr marL="457200" algn="l" defTabSz="914400" rtl="0" eaLnBrk="1" latinLnBrk="0" hangingPunct="1">
                        <a:defRPr sz="1800" b="1" kern="1200">
                          <a:solidFill>
                            <a:schemeClr val="lt1"/>
                          </a:solidFill>
                          <a:latin typeface="Times New Roman"/>
                        </a:defRPr>
                      </a:lvl2pPr>
                      <a:lvl3pPr marL="914400" algn="l" defTabSz="914400" rtl="0" eaLnBrk="1" latinLnBrk="0" hangingPunct="1">
                        <a:defRPr sz="1800" b="1" kern="1200">
                          <a:solidFill>
                            <a:schemeClr val="lt1"/>
                          </a:solidFill>
                          <a:latin typeface="Times New Roman"/>
                        </a:defRPr>
                      </a:lvl3pPr>
                      <a:lvl4pPr marL="1371600" algn="l" defTabSz="914400" rtl="0" eaLnBrk="1" latinLnBrk="0" hangingPunct="1">
                        <a:defRPr sz="1800" b="1" kern="1200">
                          <a:solidFill>
                            <a:schemeClr val="lt1"/>
                          </a:solidFill>
                          <a:latin typeface="Times New Roman"/>
                        </a:defRPr>
                      </a:lvl4pPr>
                      <a:lvl5pPr marL="1828800" algn="l" defTabSz="914400" rtl="0" eaLnBrk="1" latinLnBrk="0" hangingPunct="1">
                        <a:defRPr sz="1800" b="1" kern="1200">
                          <a:solidFill>
                            <a:schemeClr val="lt1"/>
                          </a:solidFill>
                          <a:latin typeface="Times New Roman"/>
                        </a:defRPr>
                      </a:lvl5pPr>
                      <a:lvl6pPr marL="2286000" algn="l" defTabSz="914400" rtl="0" eaLnBrk="1" latinLnBrk="0" hangingPunct="1">
                        <a:defRPr sz="1800" b="1" kern="1200">
                          <a:solidFill>
                            <a:schemeClr val="lt1"/>
                          </a:solidFill>
                          <a:latin typeface="Times New Roman"/>
                        </a:defRPr>
                      </a:lvl6pPr>
                      <a:lvl7pPr marL="2743200" algn="l" defTabSz="914400" rtl="0" eaLnBrk="1" latinLnBrk="0" hangingPunct="1">
                        <a:defRPr sz="1800" b="1" kern="1200">
                          <a:solidFill>
                            <a:schemeClr val="lt1"/>
                          </a:solidFill>
                          <a:latin typeface="Times New Roman"/>
                        </a:defRPr>
                      </a:lvl7pPr>
                      <a:lvl8pPr marL="3200400" algn="l" defTabSz="914400" rtl="0" eaLnBrk="1" latinLnBrk="0" hangingPunct="1">
                        <a:defRPr sz="1800" b="1" kern="1200">
                          <a:solidFill>
                            <a:schemeClr val="lt1"/>
                          </a:solidFill>
                          <a:latin typeface="Times New Roman"/>
                        </a:defRPr>
                      </a:lvl8pPr>
                      <a:lvl9pPr marL="3657600" algn="l" defTabSz="914400" rtl="0" eaLnBrk="1" latinLnBrk="0" hangingPunct="1">
                        <a:defRPr sz="1800" b="1" kern="1200">
                          <a:solidFill>
                            <a:schemeClr val="lt1"/>
                          </a:solidFill>
                          <a:latin typeface="Times New Roman"/>
                        </a:defRPr>
                      </a:lvl9pPr>
                    </a:lstStyle>
                    <a:p>
                      <a:r>
                        <a:rPr lang="en-US" sz="1600" dirty="0">
                          <a:latin typeface="Arial" panose="020B0604020202020204" pitchFamily="34" charset="0"/>
                          <a:cs typeface="Arial" panose="020B0604020202020204" pitchFamily="34" charset="0"/>
                        </a:rPr>
                        <a:t>Scheduled Products</a:t>
                      </a:r>
                    </a:p>
                  </a:txBody>
                  <a:tcPr marT="41564" marB="41564">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00CC99"/>
                    </a:solidFill>
                  </a:tcPr>
                </a:tc>
                <a:tc hMerge="1">
                  <a:txBody>
                    <a:bodyPr/>
                    <a:lstStyle/>
                    <a:p>
                      <a:endParaRPr lang="en-US">
                        <a:latin typeface="Arial" panose="020B0604020202020204" pitchFamily="34" charset="0"/>
                        <a:cs typeface="Arial" panose="020B0604020202020204" pitchFamily="34" charset="0"/>
                      </a:endParaRPr>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66327215"/>
                  </a:ext>
                </a:extLst>
              </a:tr>
              <a:tr h="610824">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Task</a:t>
                      </a:r>
                    </a:p>
                  </a:txBody>
                  <a:tcPr marT="41564" marB="41564">
                    <a:lnL w="38100"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solidFill>
                      <a:srgbClr val="00CC99">
                        <a:tint val="4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sz="1600" dirty="0">
                          <a:latin typeface="Arial" panose="020B0604020202020204" pitchFamily="34" charset="0"/>
                          <a:cs typeface="Arial" panose="020B0604020202020204" pitchFamily="34" charset="0"/>
                        </a:rPr>
                        <a:t>Description</a:t>
                      </a:r>
                    </a:p>
                  </a:txBody>
                  <a:tcPr marT="41564" marB="41564">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CC99">
                        <a:tint val="4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Scheduled Due Date (</a:t>
                      </a:r>
                      <a:r>
                        <a:rPr lang="en-US" sz="1600" dirty="0" err="1">
                          <a:latin typeface="Arial" panose="020B0604020202020204" pitchFamily="34" charset="0"/>
                          <a:cs typeface="Arial" panose="020B0604020202020204" pitchFamily="34" charset="0"/>
                        </a:rPr>
                        <a:t>Qtr</a:t>
                      </a:r>
                      <a:r>
                        <a:rPr lang="en-US" sz="1600" dirty="0">
                          <a:latin typeface="Arial" panose="020B0604020202020204" pitchFamily="34" charset="0"/>
                          <a:cs typeface="Arial" panose="020B0604020202020204" pitchFamily="34" charset="0"/>
                        </a:rPr>
                        <a:t>/Year)</a:t>
                      </a:r>
                    </a:p>
                  </a:txBody>
                  <a:tcPr marT="41564" marB="41564">
                    <a:lnL w="12700" cmpd="sng">
                      <a:noFill/>
                    </a:lnL>
                    <a:lnR w="381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rgbClr val="00CC99">
                        <a:tint val="40000"/>
                      </a:srgbClr>
                    </a:solidFill>
                  </a:tcPr>
                </a:tc>
                <a:extLst>
                  <a:ext uri="{0D108BD9-81ED-4DB2-BD59-A6C34878D82A}">
                    <a16:rowId xmlns:a16="http://schemas.microsoft.com/office/drawing/2014/main" val="1561037330"/>
                  </a:ext>
                </a:extLst>
              </a:tr>
              <a:tr h="613480">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1.</a:t>
                      </a:r>
                    </a:p>
                  </a:txBody>
                  <a:tcPr marT="41564" marB="41564">
                    <a:lnL w="381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0CC99">
                        <a:tint val="2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sz="1600" dirty="0">
                          <a:latin typeface="Arial" panose="020B0604020202020204" pitchFamily="34" charset="0"/>
                          <a:cs typeface="Arial" panose="020B0604020202020204" pitchFamily="34" charset="0"/>
                        </a:rPr>
                        <a:t>Upgrade WQ modules &amp; documentation (temperature, general constituents, nutrients)</a:t>
                      </a:r>
                    </a:p>
                  </a:txBody>
                  <a:tcPr marT="41564" marB="415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CC99">
                        <a:tint val="2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Q2/FY21</a:t>
                      </a:r>
                    </a:p>
                  </a:txBody>
                  <a:tcPr marT="41564" marB="41564">
                    <a:lnL w="12700" cmpd="sng">
                      <a:noFill/>
                    </a:lnL>
                    <a:lnR w="381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0CC99">
                        <a:tint val="20000"/>
                      </a:srgbClr>
                    </a:solidFill>
                  </a:tcPr>
                </a:tc>
                <a:extLst>
                  <a:ext uri="{0D108BD9-81ED-4DB2-BD59-A6C34878D82A}">
                    <a16:rowId xmlns:a16="http://schemas.microsoft.com/office/drawing/2014/main" val="2066430501"/>
                  </a:ext>
                </a:extLst>
              </a:tr>
              <a:tr h="363586">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2.</a:t>
                      </a:r>
                    </a:p>
                  </a:txBody>
                  <a:tcPr marT="41564" marB="41564">
                    <a:lnL w="381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0CC99">
                        <a:tint val="4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sz="1600" dirty="0">
                          <a:latin typeface="Arial" panose="020B0604020202020204" pitchFamily="34" charset="0"/>
                          <a:cs typeface="Arial" panose="020B0604020202020204" pitchFamily="34" charset="0"/>
                        </a:rPr>
                        <a:t>Build vegetation and WQ user interface (UI) tools</a:t>
                      </a:r>
                    </a:p>
                  </a:txBody>
                  <a:tcPr marT="41564" marB="415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CC99">
                        <a:tint val="4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Q1/FY21</a:t>
                      </a:r>
                    </a:p>
                  </a:txBody>
                  <a:tcPr marT="41564" marB="41564">
                    <a:lnL w="12700" cmpd="sng">
                      <a:noFill/>
                    </a:lnL>
                    <a:lnR w="381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0CC99">
                        <a:tint val="40000"/>
                      </a:srgbClr>
                    </a:solidFill>
                  </a:tcPr>
                </a:tc>
                <a:extLst>
                  <a:ext uri="{0D108BD9-81ED-4DB2-BD59-A6C34878D82A}">
                    <a16:rowId xmlns:a16="http://schemas.microsoft.com/office/drawing/2014/main" val="2449816298"/>
                  </a:ext>
                </a:extLst>
              </a:tr>
              <a:tr h="375473">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3.</a:t>
                      </a:r>
                    </a:p>
                  </a:txBody>
                  <a:tcPr marT="41564" marB="41564">
                    <a:lnL w="381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0CC99">
                        <a:tint val="2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sz="1600" dirty="0">
                          <a:latin typeface="Arial" panose="020B0604020202020204" pitchFamily="34" charset="0"/>
                          <a:cs typeface="Arial" panose="020B0604020202020204" pitchFamily="34" charset="0"/>
                        </a:rPr>
                        <a:t>Finalize 2D transport solver (advection-diffusion)</a:t>
                      </a:r>
                    </a:p>
                  </a:txBody>
                  <a:tcPr marT="41564" marB="415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CC99">
                        <a:tint val="2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Q3/FY21</a:t>
                      </a:r>
                    </a:p>
                  </a:txBody>
                  <a:tcPr marT="41564" marB="41564">
                    <a:lnL w="12700" cmpd="sng">
                      <a:noFill/>
                    </a:lnL>
                    <a:lnR w="381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0CC99">
                        <a:tint val="20000"/>
                      </a:srgbClr>
                    </a:solidFill>
                  </a:tcPr>
                </a:tc>
                <a:extLst>
                  <a:ext uri="{0D108BD9-81ED-4DB2-BD59-A6C34878D82A}">
                    <a16:rowId xmlns:a16="http://schemas.microsoft.com/office/drawing/2014/main" val="2116520132"/>
                  </a:ext>
                </a:extLst>
              </a:tr>
              <a:tr h="375473">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4.</a:t>
                      </a:r>
                    </a:p>
                  </a:txBody>
                  <a:tcPr marT="41564" marB="41564">
                    <a:lnL w="381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0CC99">
                        <a:tint val="4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sz="1600" dirty="0">
                          <a:latin typeface="Arial" panose="020B0604020202020204" pitchFamily="34" charset="0"/>
                          <a:cs typeface="Arial" panose="020B0604020202020204" pitchFamily="34" charset="0"/>
                        </a:rPr>
                        <a:t>Link 2D transport solver, WQ modules, and UI</a:t>
                      </a:r>
                    </a:p>
                  </a:txBody>
                  <a:tcPr marT="41564" marB="415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CC99">
                        <a:tint val="4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Q4/FY21</a:t>
                      </a:r>
                    </a:p>
                  </a:txBody>
                  <a:tcPr marT="41564" marB="41564">
                    <a:lnL w="12700" cmpd="sng">
                      <a:noFill/>
                    </a:lnL>
                    <a:lnR w="381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0CC99">
                        <a:tint val="40000"/>
                      </a:srgbClr>
                    </a:solidFill>
                  </a:tcPr>
                </a:tc>
                <a:extLst>
                  <a:ext uri="{0D108BD9-81ED-4DB2-BD59-A6C34878D82A}">
                    <a16:rowId xmlns:a16="http://schemas.microsoft.com/office/drawing/2014/main" val="3820403219"/>
                  </a:ext>
                </a:extLst>
              </a:tr>
              <a:tr h="375473">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5.</a:t>
                      </a:r>
                    </a:p>
                  </a:txBody>
                  <a:tcPr marT="41564" marB="41564">
                    <a:lnL w="381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0CC99">
                        <a:tint val="2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sz="1600" dirty="0">
                          <a:latin typeface="Arial" panose="020B0604020202020204" pitchFamily="34" charset="0"/>
                          <a:cs typeface="Arial" panose="020B0604020202020204" pitchFamily="34" charset="0"/>
                        </a:rPr>
                        <a:t>Testing and validation</a:t>
                      </a:r>
                    </a:p>
                  </a:txBody>
                  <a:tcPr marT="41564" marB="415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CC99">
                        <a:tint val="2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Q2/FY22</a:t>
                      </a:r>
                    </a:p>
                  </a:txBody>
                  <a:tcPr marT="41564" marB="41564">
                    <a:lnL w="12700" cmpd="sng">
                      <a:noFill/>
                    </a:lnL>
                    <a:lnR w="381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0CC99">
                        <a:tint val="20000"/>
                      </a:srgbClr>
                    </a:solidFill>
                  </a:tcPr>
                </a:tc>
                <a:extLst>
                  <a:ext uri="{0D108BD9-81ED-4DB2-BD59-A6C34878D82A}">
                    <a16:rowId xmlns:a16="http://schemas.microsoft.com/office/drawing/2014/main" val="4118701396"/>
                  </a:ext>
                </a:extLst>
              </a:tr>
              <a:tr h="610824">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6.</a:t>
                      </a:r>
                    </a:p>
                  </a:txBody>
                  <a:tcPr marT="41564" marB="41564">
                    <a:lnL w="381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0CC99">
                        <a:tint val="4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sz="1600" dirty="0">
                          <a:latin typeface="Arial" panose="020B0604020202020204" pitchFamily="34" charset="0"/>
                          <a:cs typeface="Arial" panose="020B0604020202020204" pitchFamily="34" charset="0"/>
                        </a:rPr>
                        <a:t>Technical Transfer: Documentation (TR and TN) and project demo</a:t>
                      </a:r>
                    </a:p>
                  </a:txBody>
                  <a:tcPr marT="41564" marB="415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CC99">
                        <a:tint val="4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Q4/FY22</a:t>
                      </a:r>
                    </a:p>
                  </a:txBody>
                  <a:tcPr marT="41564" marB="41564">
                    <a:lnL w="12700" cmpd="sng">
                      <a:noFill/>
                    </a:lnL>
                    <a:lnR w="381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0CC99">
                        <a:tint val="40000"/>
                      </a:srgbClr>
                    </a:solidFill>
                  </a:tcPr>
                </a:tc>
                <a:extLst>
                  <a:ext uri="{0D108BD9-81ED-4DB2-BD59-A6C34878D82A}">
                    <a16:rowId xmlns:a16="http://schemas.microsoft.com/office/drawing/2014/main" val="7463331"/>
                  </a:ext>
                </a:extLst>
              </a:tr>
              <a:tr h="375473">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7.</a:t>
                      </a:r>
                    </a:p>
                  </a:txBody>
                  <a:tcPr marT="41564" marB="41564">
                    <a:lnL w="38100" cap="flat" cmpd="sng" algn="ctr">
                      <a:solidFill>
                        <a:schemeClr val="tx1"/>
                      </a:solidFill>
                      <a:prstDash val="solid"/>
                      <a:round/>
                      <a:headEnd type="none" w="med" len="med"/>
                      <a:tailEnd type="none" w="med" len="med"/>
                    </a:lnL>
                    <a:lnR w="12700" cmpd="sng">
                      <a:noFill/>
                    </a:lnR>
                    <a:lnT w="12700" cmpd="sng">
                      <a:no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CC99">
                        <a:tint val="2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r>
                        <a:rPr lang="en-US" sz="1600" dirty="0">
                          <a:latin typeface="Arial" panose="020B0604020202020204" pitchFamily="34" charset="0"/>
                          <a:cs typeface="Arial" panose="020B0604020202020204" pitchFamily="34" charset="0"/>
                        </a:rPr>
                        <a:t>Technical Transfer: Workshop</a:t>
                      </a:r>
                    </a:p>
                  </a:txBody>
                  <a:tcPr marT="41564" marB="41564">
                    <a:lnL w="12700" cmpd="sng">
                      <a:noFill/>
                    </a:lnL>
                    <a:lnR w="12700" cmpd="sng">
                      <a:noFill/>
                    </a:lnR>
                    <a:lnT w="12700" cmpd="sng">
                      <a:no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CC99">
                        <a:tint val="20000"/>
                      </a:srgbClr>
                    </a:solidFill>
                  </a:tcPr>
                </a:tc>
                <a:tc>
                  <a:txBody>
                    <a:bodyPr/>
                    <a:lstStyle>
                      <a:lvl1pPr marL="0" algn="l" defTabSz="914400" rtl="0" eaLnBrk="1" latinLnBrk="0" hangingPunct="1">
                        <a:defRPr sz="1800" kern="1200">
                          <a:solidFill>
                            <a:schemeClr val="dk1"/>
                          </a:solidFill>
                          <a:latin typeface="Times New Roman"/>
                        </a:defRPr>
                      </a:lvl1pPr>
                      <a:lvl2pPr marL="457200" algn="l" defTabSz="914400" rtl="0" eaLnBrk="1" latinLnBrk="0" hangingPunct="1">
                        <a:defRPr sz="1800" kern="1200">
                          <a:solidFill>
                            <a:schemeClr val="dk1"/>
                          </a:solidFill>
                          <a:latin typeface="Times New Roman"/>
                        </a:defRPr>
                      </a:lvl2pPr>
                      <a:lvl3pPr marL="914400" algn="l" defTabSz="914400" rtl="0" eaLnBrk="1" latinLnBrk="0" hangingPunct="1">
                        <a:defRPr sz="1800" kern="1200">
                          <a:solidFill>
                            <a:schemeClr val="dk1"/>
                          </a:solidFill>
                          <a:latin typeface="Times New Roman"/>
                        </a:defRPr>
                      </a:lvl3pPr>
                      <a:lvl4pPr marL="1371600" algn="l" defTabSz="914400" rtl="0" eaLnBrk="1" latinLnBrk="0" hangingPunct="1">
                        <a:defRPr sz="1800" kern="1200">
                          <a:solidFill>
                            <a:schemeClr val="dk1"/>
                          </a:solidFill>
                          <a:latin typeface="Times New Roman"/>
                        </a:defRPr>
                      </a:lvl4pPr>
                      <a:lvl5pPr marL="1828800" algn="l" defTabSz="914400" rtl="0" eaLnBrk="1" latinLnBrk="0" hangingPunct="1">
                        <a:defRPr sz="1800" kern="1200">
                          <a:solidFill>
                            <a:schemeClr val="dk1"/>
                          </a:solidFill>
                          <a:latin typeface="Times New Roman"/>
                        </a:defRPr>
                      </a:lvl5pPr>
                      <a:lvl6pPr marL="2286000" algn="l" defTabSz="914400" rtl="0" eaLnBrk="1" latinLnBrk="0" hangingPunct="1">
                        <a:defRPr sz="1800" kern="1200">
                          <a:solidFill>
                            <a:schemeClr val="dk1"/>
                          </a:solidFill>
                          <a:latin typeface="Times New Roman"/>
                        </a:defRPr>
                      </a:lvl6pPr>
                      <a:lvl7pPr marL="2743200" algn="l" defTabSz="914400" rtl="0" eaLnBrk="1" latinLnBrk="0" hangingPunct="1">
                        <a:defRPr sz="1800" kern="1200">
                          <a:solidFill>
                            <a:schemeClr val="dk1"/>
                          </a:solidFill>
                          <a:latin typeface="Times New Roman"/>
                        </a:defRPr>
                      </a:lvl7pPr>
                      <a:lvl8pPr marL="3200400" algn="l" defTabSz="914400" rtl="0" eaLnBrk="1" latinLnBrk="0" hangingPunct="1">
                        <a:defRPr sz="1800" kern="1200">
                          <a:solidFill>
                            <a:schemeClr val="dk1"/>
                          </a:solidFill>
                          <a:latin typeface="Times New Roman"/>
                        </a:defRPr>
                      </a:lvl8pPr>
                      <a:lvl9pPr marL="3657600" algn="l" defTabSz="914400" rtl="0" eaLnBrk="1" latinLnBrk="0" hangingPunct="1">
                        <a:defRPr sz="1800" kern="1200">
                          <a:solidFill>
                            <a:schemeClr val="dk1"/>
                          </a:solidFill>
                          <a:latin typeface="Times New Roman"/>
                        </a:defRPr>
                      </a:lvl9pPr>
                    </a:lstStyle>
                    <a:p>
                      <a:pPr algn="ctr"/>
                      <a:r>
                        <a:rPr lang="en-US" sz="1600" dirty="0">
                          <a:latin typeface="Arial" panose="020B0604020202020204" pitchFamily="34" charset="0"/>
                          <a:cs typeface="Arial" panose="020B0604020202020204" pitchFamily="34" charset="0"/>
                        </a:rPr>
                        <a:t>Q4/FY22</a:t>
                      </a:r>
                    </a:p>
                  </a:txBody>
                  <a:tcPr marT="41564" marB="41564">
                    <a:lnL w="12700" cmpd="sng">
                      <a:noFill/>
                    </a:lnL>
                    <a:lnR w="38100" cap="flat" cmpd="sng" algn="ctr">
                      <a:solidFill>
                        <a:schemeClr val="tx1"/>
                      </a:solidFill>
                      <a:prstDash val="solid"/>
                      <a:round/>
                      <a:headEnd type="none" w="med" len="med"/>
                      <a:tailEnd type="none" w="med" len="med"/>
                    </a:lnR>
                    <a:lnT w="12700" cmpd="sng">
                      <a:noFill/>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CC99">
                        <a:tint val="20000"/>
                      </a:srgbClr>
                    </a:solidFill>
                  </a:tcPr>
                </a:tc>
                <a:extLst>
                  <a:ext uri="{0D108BD9-81ED-4DB2-BD59-A6C34878D82A}">
                    <a16:rowId xmlns:a16="http://schemas.microsoft.com/office/drawing/2014/main" val="273003861"/>
                  </a:ext>
                </a:extLst>
              </a:tr>
            </a:tbl>
          </a:graphicData>
        </a:graphic>
      </p:graphicFrame>
    </p:spTree>
    <p:extLst>
      <p:ext uri="{BB962C8B-B14F-4D97-AF65-F5344CB8AC3E}">
        <p14:creationId xmlns:p14="http://schemas.microsoft.com/office/powerpoint/2010/main" val="1679089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sz="4000" b="1" dirty="0">
                <a:solidFill>
                  <a:prstClr val="black"/>
                </a:solidFill>
              </a:rPr>
              <a:t>FY21 Accomplishment</a:t>
            </a:r>
            <a:endParaRPr lang="en-US" sz="13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Tree>
    <p:extLst>
      <p:ext uri="{BB962C8B-B14F-4D97-AF65-F5344CB8AC3E}">
        <p14:creationId xmlns:p14="http://schemas.microsoft.com/office/powerpoint/2010/main" val="8231594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sp>
        <p:nvSpPr>
          <p:cNvPr id="12" name="Content Placeholder 2">
            <a:extLst>
              <a:ext uri="{FF2B5EF4-FFF2-40B4-BE49-F238E27FC236}">
                <a16:creationId xmlns:a16="http://schemas.microsoft.com/office/drawing/2014/main" id="{4EAE3DD2-4D95-448F-9F27-13E337336715}"/>
              </a:ext>
            </a:extLst>
          </p:cNvPr>
          <p:cNvSpPr txBox="1">
            <a:spLocks/>
          </p:cNvSpPr>
          <p:nvPr/>
        </p:nvSpPr>
        <p:spPr>
          <a:xfrm>
            <a:off x="7466559" y="5285968"/>
            <a:ext cx="3890554" cy="972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13" name="Title 1">
            <a:extLst>
              <a:ext uri="{FF2B5EF4-FFF2-40B4-BE49-F238E27FC236}">
                <a16:creationId xmlns:a16="http://schemas.microsoft.com/office/drawing/2014/main" id="{4D37A99E-AEF5-429D-BFFB-3F385999581D}"/>
              </a:ext>
            </a:extLst>
          </p:cNvPr>
          <p:cNvSpPr>
            <a:spLocks noGrp="1"/>
          </p:cNvSpPr>
          <p:nvPr>
            <p:ph type="title"/>
          </p:nvPr>
        </p:nvSpPr>
        <p:spPr>
          <a:xfrm>
            <a:off x="1322388" y="11113"/>
            <a:ext cx="8099425" cy="1325562"/>
          </a:xfrm>
        </p:spPr>
        <p:txBody>
          <a:bodyPr/>
          <a:lstStyle/>
          <a:p>
            <a:pPr algn="ctr"/>
            <a:r>
              <a:rPr lang="en-US" b="1" dirty="0"/>
              <a:t>Synopsis</a:t>
            </a:r>
            <a:br>
              <a:rPr lang="en-US" b="1" dirty="0"/>
            </a:br>
            <a:endParaRPr lang="en-US" sz="1600" b="1" dirty="0">
              <a:solidFill>
                <a:srgbClr val="FF0000"/>
              </a:solidFill>
            </a:endParaRPr>
          </a:p>
        </p:txBody>
      </p:sp>
      <p:sp>
        <p:nvSpPr>
          <p:cNvPr id="14" name="Content Placeholder 4">
            <a:extLst>
              <a:ext uri="{FF2B5EF4-FFF2-40B4-BE49-F238E27FC236}">
                <a16:creationId xmlns:a16="http://schemas.microsoft.com/office/drawing/2014/main" id="{B03B14F7-7EB8-4970-8FBC-1F56915ED234}"/>
              </a:ext>
            </a:extLst>
          </p:cNvPr>
          <p:cNvSpPr>
            <a:spLocks noGrp="1"/>
          </p:cNvSpPr>
          <p:nvPr>
            <p:ph sz="half" idx="1"/>
          </p:nvPr>
        </p:nvSpPr>
        <p:spPr>
          <a:xfrm>
            <a:off x="1481545" y="1792231"/>
            <a:ext cx="3890555" cy="4119056"/>
          </a:xfrm>
        </p:spPr>
        <p:txBody>
          <a:bodyPr>
            <a:normAutofit/>
          </a:bodyPr>
          <a:lstStyle/>
          <a:p>
            <a:r>
              <a:rPr lang="en-US" dirty="0">
                <a:cs typeface="Arial" panose="020B0604020202020204" pitchFamily="34" charset="0"/>
              </a:rPr>
              <a:t>Funding</a:t>
            </a:r>
          </a:p>
          <a:p>
            <a:pPr lvl="1"/>
            <a:r>
              <a:rPr lang="en-US" dirty="0">
                <a:cs typeface="Arial" panose="020B0604020202020204" pitchFamily="34" charset="0"/>
              </a:rPr>
              <a:t>FY20	$250K</a:t>
            </a:r>
          </a:p>
          <a:p>
            <a:pPr lvl="1"/>
            <a:r>
              <a:rPr lang="en-US" dirty="0">
                <a:cs typeface="Arial" panose="020B0604020202020204" pitchFamily="34" charset="0"/>
              </a:rPr>
              <a:t>FY21	$360K</a:t>
            </a:r>
          </a:p>
          <a:p>
            <a:pPr lvl="1"/>
            <a:r>
              <a:rPr lang="en-US" dirty="0">
                <a:cs typeface="Arial" panose="020B0604020202020204" pitchFamily="34" charset="0"/>
              </a:rPr>
              <a:t>FY22	$365K</a:t>
            </a:r>
          </a:p>
          <a:p>
            <a:pPr lvl="1"/>
            <a:r>
              <a:rPr lang="en-US" dirty="0">
                <a:cs typeface="Arial" panose="020B0604020202020204" pitchFamily="34" charset="0"/>
              </a:rPr>
              <a:t>Project	$975K</a:t>
            </a:r>
          </a:p>
          <a:p>
            <a:r>
              <a:rPr lang="en-US" dirty="0">
                <a:cs typeface="Arial" panose="020B0604020202020204" pitchFamily="34" charset="0"/>
              </a:rPr>
              <a:t>Project Status</a:t>
            </a:r>
          </a:p>
          <a:p>
            <a:pPr lvl="1"/>
            <a:r>
              <a:rPr lang="en-US" dirty="0">
                <a:cs typeface="Arial" panose="020B0604020202020204" pitchFamily="34" charset="0"/>
              </a:rPr>
              <a:t>Completed 1D WQ &amp; RVSM</a:t>
            </a:r>
          </a:p>
          <a:p>
            <a:pPr lvl="2"/>
            <a:r>
              <a:rPr lang="en-US" sz="2400" dirty="0">
                <a:cs typeface="Arial" panose="020B0604020202020204" pitchFamily="34" charset="0"/>
              </a:rPr>
              <a:t>RVSM Notebook</a:t>
            </a:r>
          </a:p>
        </p:txBody>
      </p:sp>
      <p:sp>
        <p:nvSpPr>
          <p:cNvPr id="15" name="Content Placeholder 4">
            <a:extLst>
              <a:ext uri="{FF2B5EF4-FFF2-40B4-BE49-F238E27FC236}">
                <a16:creationId xmlns:a16="http://schemas.microsoft.com/office/drawing/2014/main" id="{EA7A2C64-976E-4BC8-BDC5-2650B0480B49}"/>
              </a:ext>
            </a:extLst>
          </p:cNvPr>
          <p:cNvSpPr txBox="1">
            <a:spLocks/>
          </p:cNvSpPr>
          <p:nvPr/>
        </p:nvSpPr>
        <p:spPr bwMode="auto">
          <a:xfrm>
            <a:off x="5372100" y="1791580"/>
            <a:ext cx="5353664"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2400" kern="0" dirty="0">
                <a:cs typeface="Arial" panose="020B0604020202020204" pitchFamily="34" charset="0"/>
              </a:rPr>
              <a:t>Project Focus</a:t>
            </a:r>
          </a:p>
          <a:p>
            <a:pPr lvl="1"/>
            <a:r>
              <a:rPr lang="en-US" sz="2000" kern="0" dirty="0">
                <a:cs typeface="Arial" panose="020B0604020202020204" pitchFamily="34" charset="0"/>
              </a:rPr>
              <a:t>Under revised scope, RAS 2D WQ is being developed as a separate product with a Jupyter notebook interface, leveraging HEC-RAS models and capabilities independent of the HEC-RAS development cycle.</a:t>
            </a:r>
          </a:p>
          <a:p>
            <a:pPr lvl="1"/>
            <a:r>
              <a:rPr lang="en-US" sz="2000" kern="0" dirty="0">
                <a:cs typeface="Arial" panose="020B0604020202020204" pitchFamily="34" charset="0"/>
              </a:rPr>
              <a:t>Prototypes of editors, framework, grid visualization, etc. have been developed for RAS 2D WQ.</a:t>
            </a:r>
          </a:p>
          <a:p>
            <a:pPr lvl="1"/>
            <a:r>
              <a:rPr lang="en-US" sz="2000" kern="0" dirty="0">
                <a:cs typeface="Arial" panose="020B0604020202020204" pitchFamily="34" charset="0"/>
              </a:rPr>
              <a:t>WQ modules and transport engine to be complete by Q2 and Q3, FY21, respectively</a:t>
            </a:r>
          </a:p>
          <a:p>
            <a:pPr lvl="1"/>
            <a:endParaRPr lang="en-US" kern="0" dirty="0"/>
          </a:p>
        </p:txBody>
      </p:sp>
    </p:spTree>
    <p:extLst>
      <p:ext uri="{BB962C8B-B14F-4D97-AF65-F5344CB8AC3E}">
        <p14:creationId xmlns:p14="http://schemas.microsoft.com/office/powerpoint/2010/main" val="139125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1272075"/>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A7FEF-46BA-4C84-BDE5-1BBBFCD63CDD}"/>
              </a:ext>
            </a:extLst>
          </p:cNvPr>
          <p:cNvSpPr>
            <a:spLocks noGrp="1"/>
          </p:cNvSpPr>
          <p:nvPr>
            <p:ph type="title"/>
          </p:nvPr>
        </p:nvSpPr>
        <p:spPr>
          <a:xfrm>
            <a:off x="1323109" y="10345"/>
            <a:ext cx="8097981" cy="1325563"/>
          </a:xfrm>
        </p:spPr>
        <p:txBody>
          <a:bodyPr>
            <a:normAutofit/>
          </a:bodyPr>
          <a:lstStyle/>
          <a:p>
            <a:pPr algn="ctr"/>
            <a:r>
              <a:rPr lang="en-US" sz="4000" b="1" dirty="0">
                <a:solidFill>
                  <a:prstClr val="black"/>
                </a:solidFill>
              </a:rPr>
              <a:t>Summary</a:t>
            </a:r>
            <a:endParaRPr lang="en-US" sz="1300" dirty="0"/>
          </a:p>
        </p:txBody>
      </p:sp>
      <p:sp>
        <p:nvSpPr>
          <p:cNvPr id="19" name="TextBox 18">
            <a:extLst>
              <a:ext uri="{FF2B5EF4-FFF2-40B4-BE49-F238E27FC236}">
                <a16:creationId xmlns:a16="http://schemas.microsoft.com/office/drawing/2014/main" id="{87D32D0D-F04E-4F5A-B016-5F8EFF7F04C0}"/>
              </a:ext>
            </a:extLst>
          </p:cNvPr>
          <p:cNvSpPr txBox="1"/>
          <p:nvPr/>
        </p:nvSpPr>
        <p:spPr>
          <a:xfrm>
            <a:off x="0" y="6496044"/>
            <a:ext cx="12192000" cy="369332"/>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lvl="1" algn="ctr"/>
            <a:r>
              <a:rPr lang="en-US" b="1" i="1" dirty="0"/>
              <a:t>ANSRP Ecological Modeling Congressional Interest</a:t>
            </a:r>
          </a:p>
        </p:txBody>
      </p:sp>
      <p:pic>
        <p:nvPicPr>
          <p:cNvPr id="5" name="Picture 4"/>
          <p:cNvPicPr>
            <a:picLocks noChangeAspect="1"/>
          </p:cNvPicPr>
          <p:nvPr/>
        </p:nvPicPr>
        <p:blipFill>
          <a:blip r:embed="rId2"/>
          <a:stretch>
            <a:fillRect/>
          </a:stretch>
        </p:blipFill>
        <p:spPr>
          <a:xfrm>
            <a:off x="106016" y="15547"/>
            <a:ext cx="1278512" cy="128427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79126" y="119481"/>
            <a:ext cx="3012874" cy="1085272"/>
          </a:xfrm>
          <a:prstGeom prst="rect">
            <a:avLst/>
          </a:prstGeom>
        </p:spPr>
      </p:pic>
      <p:sp>
        <p:nvSpPr>
          <p:cNvPr id="7" name="Content Placeholder 4">
            <a:extLst>
              <a:ext uri="{FF2B5EF4-FFF2-40B4-BE49-F238E27FC236}">
                <a16:creationId xmlns:a16="http://schemas.microsoft.com/office/drawing/2014/main" id="{F8E7019C-4641-4CD4-B10C-03D02FED1382}"/>
              </a:ext>
            </a:extLst>
          </p:cNvPr>
          <p:cNvSpPr>
            <a:spLocks noGrp="1"/>
          </p:cNvSpPr>
          <p:nvPr>
            <p:ph sz="half" idx="1"/>
          </p:nvPr>
        </p:nvSpPr>
        <p:spPr>
          <a:xfrm>
            <a:off x="623539" y="1655155"/>
            <a:ext cx="10944922" cy="4840889"/>
          </a:xfrm>
        </p:spPr>
        <p:txBody>
          <a:bodyPr>
            <a:normAutofit lnSpcReduction="10000"/>
          </a:bodyPr>
          <a:lstStyle/>
          <a:p>
            <a:r>
              <a:rPr lang="en-US" sz="2400" dirty="0">
                <a:cs typeface="Arial" panose="020B0604020202020204" pitchFamily="34" charset="0"/>
              </a:rPr>
              <a:t>2D water quality transport subroutine was developed in HEC-RAS</a:t>
            </a:r>
          </a:p>
          <a:p>
            <a:r>
              <a:rPr lang="en-US" sz="2400" dirty="0">
                <a:cs typeface="Arial" panose="020B0604020202020204" pitchFamily="34" charset="0"/>
              </a:rPr>
              <a:t>Research and literature review for upgrading NSMs and RVSM are completed.</a:t>
            </a:r>
          </a:p>
          <a:p>
            <a:r>
              <a:rPr lang="en-US" sz="2400" dirty="0">
                <a:cs typeface="Arial" panose="020B0604020202020204" pitchFamily="34" charset="0"/>
              </a:rPr>
              <a:t>Development of updated NSMs and RVSM has been completed.</a:t>
            </a:r>
          </a:p>
          <a:p>
            <a:r>
              <a:rPr lang="en-US" sz="2400" dirty="0">
                <a:cs typeface="Arial" panose="020B0604020202020204" pitchFamily="34" charset="0"/>
              </a:rPr>
              <a:t>Application of HEC-RAS and RVSM modeling system to the Upper MS River and Santa Ana River has been completed.</a:t>
            </a:r>
          </a:p>
          <a:p>
            <a:r>
              <a:rPr lang="en-US" sz="2400" dirty="0">
                <a:cs typeface="Arial" panose="020B0604020202020204" pitchFamily="34" charset="0"/>
              </a:rPr>
              <a:t>HEC and EL management are collaborating closely with one another and with the development team.</a:t>
            </a:r>
          </a:p>
          <a:p>
            <a:r>
              <a:rPr lang="en-US" sz="2400" dirty="0">
                <a:cs typeface="Arial" panose="020B0604020202020204" pitchFamily="34" charset="0"/>
              </a:rPr>
              <a:t>Bi-weekly progress report meetings are being held to keep project on schedule.</a:t>
            </a:r>
          </a:p>
          <a:p>
            <a:r>
              <a:rPr lang="en-US" sz="2400" dirty="0">
                <a:cs typeface="Arial" panose="020B0604020202020204" pitchFamily="34" charset="0"/>
              </a:rPr>
              <a:t>Prototypes have been built for the initial conditions editor, geometry framework, geometry visualization, etc.</a:t>
            </a:r>
          </a:p>
          <a:p>
            <a:r>
              <a:rPr lang="en-US" sz="2400" dirty="0">
                <a:cs typeface="Arial" panose="020B0604020202020204" pitchFamily="34" charset="0"/>
              </a:rPr>
              <a:t>WQ module design is currently underway: reorganizing, improving, extending, and porting to Python.</a:t>
            </a:r>
          </a:p>
          <a:p>
            <a:endParaRPr lang="en-US" sz="2400" dirty="0">
              <a:cs typeface="Arial" panose="020B0604020202020204" pitchFamily="34" charset="0"/>
            </a:endParaRPr>
          </a:p>
          <a:p>
            <a:endParaRPr lang="en-US" sz="2400" dirty="0">
              <a:cs typeface="Arial" panose="020B0604020202020204" pitchFamily="34" charset="0"/>
            </a:endParaRPr>
          </a:p>
        </p:txBody>
      </p:sp>
    </p:spTree>
    <p:extLst>
      <p:ext uri="{BB962C8B-B14F-4D97-AF65-F5344CB8AC3E}">
        <p14:creationId xmlns:p14="http://schemas.microsoft.com/office/powerpoint/2010/main" val="32452660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TotalTime>
  <Words>824</Words>
  <Application>Microsoft Office PowerPoint</Application>
  <PresentationFormat>Widescreen</PresentationFormat>
  <Paragraphs>90</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Multi-dimensional Modeling of Interactions between Nutrients and Riparian Vegetation for Improved Riverine Ecosystem Management</vt:lpstr>
      <vt:lpstr>Project Purpose - Recap </vt:lpstr>
      <vt:lpstr>Benefits</vt:lpstr>
      <vt:lpstr>Approach</vt:lpstr>
      <vt:lpstr>Approach</vt:lpstr>
      <vt:lpstr>Scheduled Products RAS 2D WQ Tasks, FY20-22 </vt:lpstr>
      <vt:lpstr>FY21 Accomplishment</vt:lpstr>
      <vt:lpstr>Synopsis </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Multi-dimensional Modeling of Interactions between Nutrients and Riparian Vegetation for Improved Riverine Ecosystem Management</dc:title>
  <dc:creator>Melendez, Lauren ERD-MS</dc:creator>
  <cp:lastModifiedBy>Melendez, Lauren ERD-MS</cp:lastModifiedBy>
  <cp:revision>6</cp:revision>
  <dcterms:created xsi:type="dcterms:W3CDTF">2021-10-07T12:08:49Z</dcterms:created>
  <dcterms:modified xsi:type="dcterms:W3CDTF">2021-10-07T12:57:14Z</dcterms:modified>
</cp:coreProperties>
</file>

<file path=docProps/thumbnail.jpeg>
</file>